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2caae1e1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2caae1e1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2caae1e1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c2caae1e1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c2caae1e1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c2caae1e1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c2caae1e1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c2caae1e1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c2eb67e91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c2eb67e91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c2caae1e1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c2caae1e1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c2eb67e91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c2eb67e91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c2caae1e1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c2caae1e1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c2eb67e91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c2eb67e91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c2eb67e91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c2eb67e91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c2eb67e91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c2eb67e91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c2eb67e91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c2eb67e91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c2eb67e91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c2eb67e91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c2eb67e91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c2eb67e91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c2eb67e91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c2eb67e91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c2eb67e91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c2eb67e91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c2eb67e91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c2eb67e91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c26e3a54f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c26e3a54f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c26e3a54f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c26e3a54f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c2caae1e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c2caae1e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c26e3a54f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c26e3a54f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c26e3a54f7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c26e3a54f7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c2caae1e1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c2caae1e1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c2caae1e1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c2caae1e1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4.gif"/><Relationship Id="rId5" Type="http://schemas.openxmlformats.org/officeDocument/2006/relationships/image" Target="../media/image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gif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892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정렬이란?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718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</a:t>
            </a:r>
            <a:r>
              <a:rPr lang="ko"/>
              <a:t> 정렬 알고리즘의 특징</a:t>
            </a:r>
            <a:endParaRPr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구현이 간단함.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정렬을 위한 비교 횟수는 많으나 교환 횟수가 적기에, 교환이 많이 이루어져야 하는 상태에서 효율적으로 사용 될 수 있음.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이미 정렬된 상태에서 소수의 자료가 추가되면 재정렬할 때 최악의 처리 속도를 보임.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91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삽입</a:t>
            </a:r>
            <a:r>
              <a:rPr lang="ko"/>
              <a:t> 정렬(</a:t>
            </a:r>
            <a:r>
              <a:rPr lang="ko" sz="2750">
                <a:solidFill>
                  <a:srgbClr val="202122"/>
                </a:solidFill>
                <a:highlight>
                  <a:srgbClr val="FFFFFF"/>
                </a:highlight>
              </a:rPr>
              <a:t>insertion</a:t>
            </a:r>
            <a:r>
              <a:rPr lang="ko"/>
              <a:t> sort) 알고리즘 이란?</a:t>
            </a:r>
            <a:endParaRPr/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311700" y="1951750"/>
            <a:ext cx="8520600" cy="29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손안의 카드를 정렬하는 방법과 유사함.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자료 배열의 모든 요소를 앞에서부터 차례대로 이미 정렬된 배열 부분과 비교 하여, 자신의 위치를 찾아 삽입함으로써 정렬을 완성하는 알고리즘.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매 순서마다 해당 원소를 삽입할 수 있는 위치를 찾아 해당 위치에 넣음.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25" y="345138"/>
            <a:ext cx="3823550" cy="445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2075" y="1918950"/>
            <a:ext cx="45720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/>
        </p:nvSpPr>
        <p:spPr>
          <a:xfrm>
            <a:off x="4410825" y="2590250"/>
            <a:ext cx="44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67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삽입</a:t>
            </a:r>
            <a:r>
              <a:rPr lang="ko"/>
              <a:t> 정렬 알고리즘(파이썬)</a:t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75" y="1554175"/>
            <a:ext cx="8024450" cy="29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741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삽입 정렬 알고리즘의 특징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11700" y="1707500"/>
            <a:ext cx="8520600" cy="29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>
                <a:solidFill>
                  <a:srgbClr val="202122"/>
                </a:solidFill>
                <a:highlight>
                  <a:srgbClr val="FFFFFF"/>
                </a:highlight>
              </a:rPr>
              <a:t>시간 복잡도는 최선의 경우엔 n, 최악의 경우엔 </a:t>
            </a:r>
            <a:r>
              <a:rPr lang="ko">
                <a:solidFill>
                  <a:srgbClr val="212529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n²</a:t>
            </a:r>
            <a:endParaRPr>
              <a:solidFill>
                <a:srgbClr val="212529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212529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Malgun Gothic"/>
              <a:buChar char="-"/>
            </a:pPr>
            <a:r>
              <a:rPr lang="ko">
                <a:solidFill>
                  <a:srgbClr val="212529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알고리즘 자체가 간단하며 안정 정렬(Stable Sort)임</a:t>
            </a:r>
            <a:endParaRPr>
              <a:solidFill>
                <a:srgbClr val="212529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212529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Malgun Gothic"/>
              <a:buChar char="-"/>
            </a:pPr>
            <a:r>
              <a:rPr lang="ko">
                <a:solidFill>
                  <a:srgbClr val="212529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배열이 거의 정렬되어 있는 경우엔 효율적</a:t>
            </a:r>
            <a:endParaRPr>
              <a:solidFill>
                <a:srgbClr val="212529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0">
              <a:solidFill>
                <a:srgbClr val="212529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212529"/>
              </a:buClr>
              <a:buSzPts val="1800"/>
              <a:buFont typeface="Malgun Gothic"/>
              <a:buChar char="-"/>
            </a:pPr>
            <a:r>
              <a:rPr lang="ko">
                <a:solidFill>
                  <a:srgbClr val="212529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비교적 많은 배열 값들의 이동을 포함하므로 배열의 길이가 길어질수록 비효율적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70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병합</a:t>
            </a:r>
            <a:r>
              <a:rPr lang="ko"/>
              <a:t> 정렬(</a:t>
            </a:r>
            <a:r>
              <a:rPr lang="ko" sz="2750">
                <a:solidFill>
                  <a:srgbClr val="202122"/>
                </a:solidFill>
                <a:highlight>
                  <a:srgbClr val="FFFFFF"/>
                </a:highlight>
              </a:rPr>
              <a:t>merge</a:t>
            </a:r>
            <a:r>
              <a:rPr lang="ko"/>
              <a:t> sort) 알고리즘 이란?</a:t>
            </a:r>
            <a:endParaRPr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356100" y="1520975"/>
            <a:ext cx="8520600" cy="32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일반적인 방법으로 구현했을 때 이 정렬은 안정 정렬 에 속하며, 분할 정복 알고리즘의 하나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분할 정복 방법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문제를 작은 2개의 문제로 분리하고 각각을 해결한 다음, 결과를 모아서 원래의 문제를 해결하는 전략.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하나의 리스트를 두 개의 균등한 크기로 분할하고 분할된 부분 리스트를 정렬한 다음, 두 개의 정렬된 부분 리스트를 합하여 전체가 정렬된 리스트가 되게 하는 방법.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94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병합</a:t>
            </a:r>
            <a:r>
              <a:rPr lang="ko"/>
              <a:t> 정렬(</a:t>
            </a:r>
            <a:r>
              <a:rPr lang="ko" sz="2750">
                <a:solidFill>
                  <a:srgbClr val="202122"/>
                </a:solidFill>
                <a:highlight>
                  <a:srgbClr val="FFFFFF"/>
                </a:highlight>
              </a:rPr>
              <a:t>merge</a:t>
            </a:r>
            <a:r>
              <a:rPr lang="ko"/>
              <a:t> sort) 알고리즘 순서</a:t>
            </a:r>
            <a:endParaRPr/>
          </a:p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311700" y="1520975"/>
            <a:ext cx="8520600" cy="32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분할(Divide): 입력 배열을 같은 크기의 2개의 부분 배열로 분할한다.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정복(Conquer): 부분 배열을 정렬한다. 부분 배열의 크기가 충분히 작지 않으면 순환 호출 을 이용하여 다시 분할 정복 방법을 적용한다.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결합(Combine): 정렬된 부분 배열들을 하나의 배열에 합병한다.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00" y="288625"/>
            <a:ext cx="6134625" cy="47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875" y="179525"/>
            <a:ext cx="4164500" cy="33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67225"/>
            <a:ext cx="49353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병합 정렬 알고리즘(파이썬)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50" y="1492300"/>
            <a:ext cx="3858775" cy="30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525" y="1188425"/>
            <a:ext cx="3795025" cy="36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311700" y="733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병합</a:t>
            </a:r>
            <a:r>
              <a:rPr lang="ko"/>
              <a:t> 정렬 알고리즘의 특징</a:t>
            </a:r>
            <a:endParaRPr/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491375"/>
            <a:ext cx="8520600" cy="29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  <a:highlight>
                  <a:srgbClr val="FFFFFF"/>
                </a:highlight>
              </a:rPr>
              <a:t>퀵 정렬과 비슷하게 원본 배열을 절반씩 분할해가면서 정렬하는 정렬법으로써 분할하는 과정에서 logN 만큼의 시간이 소요됨. (최종적으로 보게되면 N×logN이 됨)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  <a:highlight>
                  <a:srgbClr val="FFFFFF"/>
                </a:highlight>
              </a:rPr>
              <a:t>퀵 정렬과 달리 기준값을 설정하는 과정없이 무조건 절반으로 분할하기에 기준값에 따라 성능이 달라지는 경우가 없음. (따라서 항상 O(N×logN) 이라는 시간복잡도를 가지게 됨.)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  <a:highlight>
                  <a:srgbClr val="FFFFFF"/>
                </a:highlight>
              </a:rPr>
              <a:t>데이터가 최악인 면을 고려하면 퀵 정렬보다는 병합정렬이 훨씬 빠르기 때문에 병합정렬을 사용하는 것이 많지만, 추가적인 메모리를 할당할 수 없다면 병합정렬 보다 퀵 정렬을 사용하는 것이 좋음.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725" y="677850"/>
            <a:ext cx="6898000" cy="39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311700" y="70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퀵</a:t>
            </a:r>
            <a:r>
              <a:rPr lang="ko"/>
              <a:t> 정렬(</a:t>
            </a:r>
            <a:r>
              <a:rPr lang="ko" sz="2750">
                <a:solidFill>
                  <a:srgbClr val="202122"/>
                </a:solidFill>
                <a:highlight>
                  <a:srgbClr val="FFFFFF"/>
                </a:highlight>
              </a:rPr>
              <a:t>quick </a:t>
            </a:r>
            <a:r>
              <a:rPr lang="ko"/>
              <a:t>sort) 알고리즘 이란?</a:t>
            </a:r>
            <a:endParaRPr/>
          </a:p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356100" y="1520975"/>
            <a:ext cx="8520600" cy="32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분할 정복 알고리즘의 하나로, 평균적으로 매우 빠른 수행 속도를 자랑하는 정렬 방법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퀵 정렬은 불안정 정렬 에 속하며, 다른 원소와의 비교만으로 정렬을 수행하는 비교 정렬 에 속한다.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합병 정렬(merge sort)과 달리 퀵 정렬은 리스트를 비균등하게 분할한다.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311700" y="840100"/>
            <a:ext cx="8520600" cy="3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리스트 안에 있는 한 요소를 선택한다. (이렇게 고른 원소를 피벗(pivot) 이라고 한다.)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피벗을 기준으로 피벗보다 작은 요소들은 모두 피벗의 왼쪽으로 옮겨지고 ,피벗보다 큰 요소들은 모두 피벗의 오른쪽으로 옮겨진다. (피벗을 중심으로 왼쪽: 피벗보다 작은 요소들, 오른쪽: 피벗보다 큰 요소들)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피벗을 제외한 왼쪽 리스트와 오른쪽 리스트를 다시 정렬한다.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분할된 부분 리스트에 대하여 순환 호출 을 이용하여 정렬을 반복한다.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부분 리스트에서도 다시 피벗을 정하고 피벗을 기준으로 2개의 부분 리스트로 나누는 과정을 반복한다.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부분 리스트들이 더 이상 분할이 불가능할 때까지 반복한다.</a:t>
            </a:r>
            <a:endParaRPr sz="1300"/>
          </a:p>
        </p:txBody>
      </p:sp>
      <p:sp>
        <p:nvSpPr>
          <p:cNvPr id="179" name="Google Shape;179;p33"/>
          <p:cNvSpPr txBox="1"/>
          <p:nvPr>
            <p:ph type="title"/>
          </p:nvPr>
        </p:nvSpPr>
        <p:spPr>
          <a:xfrm>
            <a:off x="311700" y="556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퀵 정렬(</a:t>
            </a:r>
            <a:r>
              <a:rPr lang="ko" sz="2750">
                <a:solidFill>
                  <a:srgbClr val="202122"/>
                </a:solidFill>
                <a:highlight>
                  <a:schemeClr val="lt1"/>
                </a:highlight>
              </a:rPr>
              <a:t>quick </a:t>
            </a:r>
            <a:r>
              <a:rPr lang="ko"/>
              <a:t>sort</a:t>
            </a:r>
            <a:r>
              <a:rPr lang="ko"/>
              <a:t>) 알고리즘 순서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8785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626" y="2411525"/>
            <a:ext cx="266700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626" y="347000"/>
            <a:ext cx="2857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311700" y="467225"/>
            <a:ext cx="49353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퀵 정렬 알고리즘(파이썬)</a:t>
            </a:r>
            <a:endParaRPr/>
          </a:p>
        </p:txBody>
      </p:sp>
      <p:pic>
        <p:nvPicPr>
          <p:cNvPr id="192" name="Google Shape;1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25" y="1700700"/>
            <a:ext cx="8078126" cy="28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623400" y="593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퀵</a:t>
            </a:r>
            <a:r>
              <a:rPr lang="ko"/>
              <a:t> 정렬과 병합 정렬 차이</a:t>
            </a:r>
            <a:endParaRPr/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988" y="1244150"/>
            <a:ext cx="7449618" cy="33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3603750" y="1999050"/>
            <a:ext cx="193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91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버블 정렬(bubble sort) 알고리즘 이란?</a:t>
            </a:r>
            <a:endParaRPr/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1855525"/>
            <a:ext cx="8520600" cy="26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서로 인접한 두 원소의 대소를 비교하고, 조건에 맞지 않다면 자리를 교환하며 정렬하는 알고리즘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배열의 두 수(a,b)를 선택한 뒤, 그 두 수가 정렬되었다면 놔두고 아니라면 두 수를 바꾸는 방식으로 진행되며, 이러한 알고리즘을 배열에 아무 변화가 없을 때까지 반복함.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245100" y="177625"/>
            <a:ext cx="8520600" cy="4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EEEEEE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6"/>
          <p:cNvSpPr txBox="1"/>
          <p:nvPr/>
        </p:nvSpPr>
        <p:spPr>
          <a:xfrm>
            <a:off x="4410825" y="2590250"/>
            <a:ext cx="44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700" y="3463325"/>
            <a:ext cx="45720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100" y="222025"/>
            <a:ext cx="5883700" cy="31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/>
        </p:nvSpPr>
        <p:spPr>
          <a:xfrm>
            <a:off x="4410825" y="2590250"/>
            <a:ext cx="44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67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버블 정렬 알고리즘(파이썬)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50" y="1522725"/>
            <a:ext cx="7452100" cy="3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41325" y="718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버블 정렬 알고리즘의 특징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구현이 간단함.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인접한 값만 계속해서 비교하면 되는 방식으로 구현하기가 쉽고 정밀한 비교가 가능함.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비교 횟수가 많아지면 시간이 늘어나기 때문에 효율적인 정렬방법으로는 사용되지 않음.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50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</a:t>
            </a:r>
            <a:r>
              <a:rPr lang="ko"/>
              <a:t> 정렬(selection sort) 알고리즘 이란?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500275"/>
            <a:ext cx="8520600" cy="29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제자리 정렬(in-place-sorting) 알고리즘의 하나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&lt;  정렬 순서 &gt;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202122"/>
              </a:buClr>
              <a:buSzPts val="1800"/>
              <a:buChar char="-"/>
            </a:pPr>
            <a:r>
              <a:rPr lang="ko">
                <a:solidFill>
                  <a:srgbClr val="202122"/>
                </a:solidFill>
                <a:highlight>
                  <a:srgbClr val="FFFFFF"/>
                </a:highlight>
              </a:rPr>
              <a:t>주어진 리스트 중에 최소값을 찾는다.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202122"/>
              </a:buClr>
              <a:buSzPts val="1800"/>
              <a:buChar char="-"/>
            </a:pPr>
            <a:r>
              <a:rPr lang="ko">
                <a:solidFill>
                  <a:srgbClr val="202122"/>
                </a:solidFill>
                <a:highlight>
                  <a:srgbClr val="FFFFFF"/>
                </a:highlight>
              </a:rPr>
              <a:t>그 값을 맨 앞에 위치한 값과 교체한다(패스(pass)).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202122"/>
              </a:buClr>
              <a:buSzPts val="1800"/>
              <a:buChar char="-"/>
            </a:pPr>
            <a:r>
              <a:rPr lang="ko">
                <a:solidFill>
                  <a:srgbClr val="202122"/>
                </a:solidFill>
                <a:highlight>
                  <a:srgbClr val="FFFFFF"/>
                </a:highlight>
              </a:rPr>
              <a:t>맨 처음 위치를 뺀 나머지 리스트를 같은 방법으로 교체한다.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3875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458" y="1857375"/>
            <a:ext cx="45720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/>
        </p:nvSpPr>
        <p:spPr>
          <a:xfrm>
            <a:off x="4410825" y="2590250"/>
            <a:ext cx="44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67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</a:t>
            </a:r>
            <a:r>
              <a:rPr lang="ko"/>
              <a:t> 정렬 알고리즘(파이썬)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337" y="1293688"/>
            <a:ext cx="7535325" cy="33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